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258703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5FA7B-2AB2-4994-A438-FC276765D825}" type="datetimeFigureOut">
              <a:rPr lang="en-GB" smtClean="0"/>
              <a:t>02/08/2020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46685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471058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2313439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3954425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602728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1598857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4249568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148712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285332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D5FA7B-2AB2-4994-A438-FC276765D825}" type="datetimeFigureOut">
              <a:rPr lang="en-GB" smtClean="0"/>
              <a:t>02/08/2020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4053327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D5FA7B-2AB2-4994-A438-FC276765D825}" type="datetimeFigureOut">
              <a:rPr lang="en-GB" smtClean="0"/>
              <a:t>02/08/2020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2227228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D5FA7B-2AB2-4994-A438-FC276765D825}" type="datetimeFigureOut">
              <a:rPr lang="en-GB" smtClean="0"/>
              <a:t>02/08/2020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196828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D5FA7B-2AB2-4994-A438-FC276765D825}" type="datetimeFigureOut">
              <a:rPr lang="en-GB" smtClean="0"/>
              <a:t>02/08/2020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3887710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D5FA7B-2AB2-4994-A438-FC276765D825}" type="datetimeFigureOut">
              <a:rPr lang="en-GB" smtClean="0"/>
              <a:t>02/08/2020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180354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5FA7B-2AB2-4994-A438-FC276765D825}" type="datetimeFigureOut">
              <a:rPr lang="en-GB" smtClean="0"/>
              <a:t>02/08/2020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65712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D5FA7B-2AB2-4994-A438-FC276765D825}" type="datetimeFigureOut">
              <a:rPr lang="en-GB" smtClean="0"/>
              <a:t>02/08/2020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3F1D2E-11A6-4CA9-BF76-5CA204E9FC68}" type="slidenum">
              <a:rPr lang="en-GB" smtClean="0"/>
              <a:t>‹#›</a:t>
            </a:fld>
            <a:endParaRPr lang="en-GB"/>
          </a:p>
        </p:txBody>
      </p:sp>
    </p:spTree>
    <p:extLst>
      <p:ext uri="{BB962C8B-B14F-4D97-AF65-F5344CB8AC3E}">
        <p14:creationId xmlns:p14="http://schemas.microsoft.com/office/powerpoint/2010/main" val="6544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D5FA7B-2AB2-4994-A438-FC276765D825}" type="datetimeFigureOut">
              <a:rPr lang="en-GB" smtClean="0"/>
              <a:t>02/08/2020</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3F1D2E-11A6-4CA9-BF76-5CA204E9FC68}" type="slidenum">
              <a:rPr lang="en-GB" smtClean="0"/>
              <a:t>‹#›</a:t>
            </a:fld>
            <a:endParaRPr lang="en-GB"/>
          </a:p>
        </p:txBody>
      </p:sp>
    </p:spTree>
    <p:extLst>
      <p:ext uri="{BB962C8B-B14F-4D97-AF65-F5344CB8AC3E}">
        <p14:creationId xmlns:p14="http://schemas.microsoft.com/office/powerpoint/2010/main" val="3349045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ata.london.gov.uk/dataset/recorded_crime_summa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List_of_London_borough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foursquare.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0" name="Freeform: Shape 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2" name="Freeform: Shape 1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14" name="Freeform: Shape 1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16" name="Freeform: Shape 1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AE088A3D-16D5-43A1-9E1E-89AB0C47BB3B}"/>
              </a:ext>
            </a:extLst>
          </p:cNvPr>
          <p:cNvSpPr>
            <a:spLocks noGrp="1"/>
          </p:cNvSpPr>
          <p:nvPr>
            <p:ph type="ctrTitle"/>
          </p:nvPr>
        </p:nvSpPr>
        <p:spPr>
          <a:xfrm>
            <a:off x="1524000" y="643468"/>
            <a:ext cx="9144000" cy="3618898"/>
          </a:xfrm>
        </p:spPr>
        <p:txBody>
          <a:bodyPr anchor="b">
            <a:normAutofit/>
          </a:bodyPr>
          <a:lstStyle/>
          <a:p>
            <a:pPr algn="ctr"/>
            <a:r>
              <a:rPr lang="en-GB" sz="7200" dirty="0">
                <a:latin typeface="Bahnschrift Light Condensed" panose="020B0502040204020203" pitchFamily="34" charset="0"/>
              </a:rPr>
              <a:t>The Battle of Neighbourhoods</a:t>
            </a:r>
          </a:p>
        </p:txBody>
      </p:sp>
      <p:sp>
        <p:nvSpPr>
          <p:cNvPr id="3" name="Subtitle 2">
            <a:extLst>
              <a:ext uri="{FF2B5EF4-FFF2-40B4-BE49-F238E27FC236}">
                <a16:creationId xmlns:a16="http://schemas.microsoft.com/office/drawing/2014/main" id="{377206B2-5669-4E14-B39A-855B2A400466}"/>
              </a:ext>
            </a:extLst>
          </p:cNvPr>
          <p:cNvSpPr>
            <a:spLocks noGrp="1"/>
          </p:cNvSpPr>
          <p:nvPr>
            <p:ph type="subTitle" idx="1"/>
          </p:nvPr>
        </p:nvSpPr>
        <p:spPr>
          <a:xfrm>
            <a:off x="2719546" y="4552335"/>
            <a:ext cx="6752908" cy="1091381"/>
          </a:xfrm>
        </p:spPr>
        <p:txBody>
          <a:bodyPr>
            <a:normAutofit/>
          </a:bodyPr>
          <a:lstStyle/>
          <a:p>
            <a:pPr algn="ctr"/>
            <a:r>
              <a:rPr lang="en-GB" sz="2400" dirty="0">
                <a:latin typeface="Bahnschrift Light Condensed" panose="020B0502040204020203" pitchFamily="34" charset="0"/>
              </a:rPr>
              <a:t>Harsh Shah</a:t>
            </a:r>
          </a:p>
        </p:txBody>
      </p:sp>
    </p:spTree>
    <p:extLst>
      <p:ext uri="{BB962C8B-B14F-4D97-AF65-F5344CB8AC3E}">
        <p14:creationId xmlns:p14="http://schemas.microsoft.com/office/powerpoint/2010/main" val="2321382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A9A-E89C-4DE2-BF08-0624F4C63A62}"/>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24928F25-B883-4DA3-A562-1F3F168F29FB}"/>
              </a:ext>
            </a:extLst>
          </p:cNvPr>
          <p:cNvSpPr>
            <a:spLocks noGrp="1"/>
          </p:cNvSpPr>
          <p:nvPr>
            <p:ph idx="1"/>
          </p:nvPr>
        </p:nvSpPr>
        <p:spPr>
          <a:xfrm>
            <a:off x="1484310" y="2666999"/>
            <a:ext cx="10018713" cy="762001"/>
          </a:xfrm>
        </p:spPr>
        <p:txBody>
          <a:bodyPr>
            <a:normAutofit fontScale="70000" lnSpcReduction="20000"/>
          </a:bodyPr>
          <a:lstStyle/>
          <a:p>
            <a:pPr marL="0" indent="0">
              <a:buNone/>
            </a:pPr>
            <a:r>
              <a:rPr lang="en-GB" dirty="0"/>
              <a:t>(</a:t>
            </a:r>
            <a:r>
              <a:rPr lang="en-GB" dirty="0">
                <a:latin typeface="Bahnschrift Light Condensed" panose="020B0502040204020203" pitchFamily="34" charset="0"/>
              </a:rPr>
              <a:t>4) Cluster analysis: K-means clustering</a:t>
            </a:r>
          </a:p>
          <a:p>
            <a:r>
              <a:rPr lang="en-GB" dirty="0">
                <a:latin typeface="Bahnschrift Light Condensed" panose="020B0502040204020203" pitchFamily="34" charset="0"/>
              </a:rPr>
              <a:t>Each of the clusters were named based on their individual characteristics</a:t>
            </a:r>
          </a:p>
          <a:p>
            <a:pPr marL="0" indent="0">
              <a:buNone/>
            </a:pPr>
            <a:endParaRPr lang="en-GB" dirty="0"/>
          </a:p>
        </p:txBody>
      </p:sp>
      <p:pic>
        <p:nvPicPr>
          <p:cNvPr id="4" name="Picture 3">
            <a:extLst>
              <a:ext uri="{FF2B5EF4-FFF2-40B4-BE49-F238E27FC236}">
                <a16:creationId xmlns:a16="http://schemas.microsoft.com/office/drawing/2014/main" id="{01006C1D-B3F2-4842-851F-4220E037E408}"/>
              </a:ext>
            </a:extLst>
          </p:cNvPr>
          <p:cNvPicPr/>
          <p:nvPr/>
        </p:nvPicPr>
        <p:blipFill rotWithShape="1">
          <a:blip r:embed="rId2">
            <a:extLst>
              <a:ext uri="{28A0092B-C50C-407E-A947-70E740481C1C}">
                <a14:useLocalDpi xmlns:a14="http://schemas.microsoft.com/office/drawing/2010/main" val="0"/>
              </a:ext>
            </a:extLst>
          </a:blip>
          <a:srcRect l="31575" t="41084" r="2780" b="42364"/>
          <a:stretch/>
        </p:blipFill>
        <p:spPr bwMode="auto">
          <a:xfrm>
            <a:off x="1375755" y="3657600"/>
            <a:ext cx="7171897" cy="1157081"/>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F2EDFEC-76CC-47D4-BA2D-8B3624507DDC}"/>
              </a:ext>
            </a:extLst>
          </p:cNvPr>
          <p:cNvSpPr txBox="1"/>
          <p:nvPr/>
        </p:nvSpPr>
        <p:spPr>
          <a:xfrm>
            <a:off x="8719930" y="4015409"/>
            <a:ext cx="3008244" cy="369332"/>
          </a:xfrm>
          <a:prstGeom prst="rect">
            <a:avLst/>
          </a:prstGeom>
          <a:noFill/>
        </p:spPr>
        <p:txBody>
          <a:bodyPr wrap="square" rtlCol="0">
            <a:spAutoFit/>
          </a:bodyPr>
          <a:lstStyle/>
          <a:p>
            <a:r>
              <a:rPr lang="en-GB" dirty="0">
                <a:latin typeface="Bahnschrift Light Condensed" panose="020B0502040204020203" pitchFamily="34" charset="0"/>
              </a:rPr>
              <a:t>Cluster 0: Healthy area (Gym, pool)</a:t>
            </a:r>
          </a:p>
        </p:txBody>
      </p:sp>
      <p:pic>
        <p:nvPicPr>
          <p:cNvPr id="6" name="Picture 5">
            <a:extLst>
              <a:ext uri="{FF2B5EF4-FFF2-40B4-BE49-F238E27FC236}">
                <a16:creationId xmlns:a16="http://schemas.microsoft.com/office/drawing/2014/main" id="{F9116B2E-A503-40E8-BEBE-4836B7DC0087}"/>
              </a:ext>
            </a:extLst>
          </p:cNvPr>
          <p:cNvPicPr/>
          <p:nvPr/>
        </p:nvPicPr>
        <p:blipFill rotWithShape="1">
          <a:blip r:embed="rId3">
            <a:extLst>
              <a:ext uri="{28A0092B-C50C-407E-A947-70E740481C1C}">
                <a14:useLocalDpi xmlns:a14="http://schemas.microsoft.com/office/drawing/2010/main" val="0"/>
              </a:ext>
            </a:extLst>
          </a:blip>
          <a:srcRect l="31742" t="29557" r="5274" b="39927"/>
          <a:stretch/>
        </p:blipFill>
        <p:spPr bwMode="auto">
          <a:xfrm>
            <a:off x="1375755" y="5043281"/>
            <a:ext cx="5846680" cy="1814719"/>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2E634E8-1AA6-4CD2-A4EE-7A716355E5CD}"/>
              </a:ext>
            </a:extLst>
          </p:cNvPr>
          <p:cNvSpPr txBox="1"/>
          <p:nvPr/>
        </p:nvSpPr>
        <p:spPr>
          <a:xfrm>
            <a:off x="7222435" y="5539409"/>
            <a:ext cx="3008244" cy="646331"/>
          </a:xfrm>
          <a:prstGeom prst="rect">
            <a:avLst/>
          </a:prstGeom>
          <a:noFill/>
        </p:spPr>
        <p:txBody>
          <a:bodyPr wrap="square" rtlCol="0">
            <a:spAutoFit/>
          </a:bodyPr>
          <a:lstStyle/>
          <a:p>
            <a:r>
              <a:rPr lang="en-GB" dirty="0">
                <a:latin typeface="Bahnschrift Light Condensed" panose="020B0502040204020203" pitchFamily="34" charset="0"/>
              </a:rPr>
              <a:t>Cluster 1: Lively area (Pubs, restaurants)</a:t>
            </a:r>
          </a:p>
        </p:txBody>
      </p:sp>
    </p:spTree>
    <p:extLst>
      <p:ext uri="{BB962C8B-B14F-4D97-AF65-F5344CB8AC3E}">
        <p14:creationId xmlns:p14="http://schemas.microsoft.com/office/powerpoint/2010/main" val="50465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A9A-E89C-4DE2-BF08-0624F4C63A62}"/>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24928F25-B883-4DA3-A562-1F3F168F29FB}"/>
              </a:ext>
            </a:extLst>
          </p:cNvPr>
          <p:cNvSpPr>
            <a:spLocks noGrp="1"/>
          </p:cNvSpPr>
          <p:nvPr>
            <p:ph idx="1"/>
          </p:nvPr>
        </p:nvSpPr>
        <p:spPr>
          <a:xfrm>
            <a:off x="1484310" y="2667000"/>
            <a:ext cx="10243864" cy="762000"/>
          </a:xfrm>
        </p:spPr>
        <p:txBody>
          <a:bodyPr>
            <a:normAutofit fontScale="70000" lnSpcReduction="20000"/>
          </a:bodyPr>
          <a:lstStyle/>
          <a:p>
            <a:pPr marL="0" indent="0">
              <a:buNone/>
            </a:pPr>
            <a:r>
              <a:rPr lang="en-GB" dirty="0"/>
              <a:t>(</a:t>
            </a:r>
            <a:r>
              <a:rPr lang="en-GB" dirty="0">
                <a:latin typeface="Bahnschrift Light Condensed" panose="020B0502040204020203" pitchFamily="34" charset="0"/>
              </a:rPr>
              <a:t>4) Cluster analysis: K-means clustering</a:t>
            </a:r>
          </a:p>
          <a:p>
            <a:r>
              <a:rPr lang="en-GB" dirty="0">
                <a:latin typeface="Bahnschrift Light Condensed" panose="020B0502040204020203" pitchFamily="34" charset="0"/>
              </a:rPr>
              <a:t>Each of the clusters were named based on their individual characteristics</a:t>
            </a:r>
          </a:p>
          <a:p>
            <a:pPr marL="0" indent="0">
              <a:buNone/>
            </a:pPr>
            <a:endParaRPr lang="en-GB" dirty="0"/>
          </a:p>
        </p:txBody>
      </p:sp>
      <p:sp>
        <p:nvSpPr>
          <p:cNvPr id="5" name="TextBox 4">
            <a:extLst>
              <a:ext uri="{FF2B5EF4-FFF2-40B4-BE49-F238E27FC236}">
                <a16:creationId xmlns:a16="http://schemas.microsoft.com/office/drawing/2014/main" id="{4F2EDFEC-76CC-47D4-BA2D-8B3624507DDC}"/>
              </a:ext>
            </a:extLst>
          </p:cNvPr>
          <p:cNvSpPr txBox="1"/>
          <p:nvPr/>
        </p:nvSpPr>
        <p:spPr>
          <a:xfrm>
            <a:off x="8719930" y="4015409"/>
            <a:ext cx="3008244" cy="646331"/>
          </a:xfrm>
          <a:prstGeom prst="rect">
            <a:avLst/>
          </a:prstGeom>
          <a:noFill/>
        </p:spPr>
        <p:txBody>
          <a:bodyPr wrap="square" rtlCol="0">
            <a:spAutoFit/>
          </a:bodyPr>
          <a:lstStyle/>
          <a:p>
            <a:r>
              <a:rPr lang="en-GB" dirty="0">
                <a:latin typeface="Bahnschrift Light Condensed" panose="020B0502040204020203" pitchFamily="34" charset="0"/>
              </a:rPr>
              <a:t>Cluster 2: Shopping area (Coffee shops, clothing stores</a:t>
            </a:r>
          </a:p>
        </p:txBody>
      </p:sp>
      <p:sp>
        <p:nvSpPr>
          <p:cNvPr id="7" name="TextBox 6">
            <a:extLst>
              <a:ext uri="{FF2B5EF4-FFF2-40B4-BE49-F238E27FC236}">
                <a16:creationId xmlns:a16="http://schemas.microsoft.com/office/drawing/2014/main" id="{B2E634E8-1AA6-4CD2-A4EE-7A716355E5CD}"/>
              </a:ext>
            </a:extLst>
          </p:cNvPr>
          <p:cNvSpPr txBox="1"/>
          <p:nvPr/>
        </p:nvSpPr>
        <p:spPr>
          <a:xfrm>
            <a:off x="7474226" y="5533233"/>
            <a:ext cx="3008244" cy="369332"/>
          </a:xfrm>
          <a:prstGeom prst="rect">
            <a:avLst/>
          </a:prstGeom>
          <a:noFill/>
        </p:spPr>
        <p:txBody>
          <a:bodyPr wrap="square" rtlCol="0">
            <a:spAutoFit/>
          </a:bodyPr>
          <a:lstStyle/>
          <a:p>
            <a:r>
              <a:rPr lang="en-GB" dirty="0">
                <a:latin typeface="Bahnschrift Light Condensed" panose="020B0502040204020203" pitchFamily="34" charset="0"/>
              </a:rPr>
              <a:t> Cluster 3: Market area</a:t>
            </a:r>
          </a:p>
        </p:txBody>
      </p:sp>
      <p:pic>
        <p:nvPicPr>
          <p:cNvPr id="8" name="Picture 7">
            <a:extLst>
              <a:ext uri="{FF2B5EF4-FFF2-40B4-BE49-F238E27FC236}">
                <a16:creationId xmlns:a16="http://schemas.microsoft.com/office/drawing/2014/main" id="{4FD16778-2750-44E6-9C7D-7FDB8B5969D5}"/>
              </a:ext>
            </a:extLst>
          </p:cNvPr>
          <p:cNvPicPr/>
          <p:nvPr/>
        </p:nvPicPr>
        <p:blipFill rotWithShape="1">
          <a:blip r:embed="rId2">
            <a:extLst>
              <a:ext uri="{28A0092B-C50C-407E-A947-70E740481C1C}">
                <a14:useLocalDpi xmlns:a14="http://schemas.microsoft.com/office/drawing/2010/main" val="0"/>
              </a:ext>
            </a:extLst>
          </a:blip>
          <a:srcRect l="33570" t="30739" r="6271" b="42291"/>
          <a:stretch/>
        </p:blipFill>
        <p:spPr bwMode="auto">
          <a:xfrm>
            <a:off x="1261266" y="3540572"/>
            <a:ext cx="7458663" cy="156151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1A0C37B-C9DE-418E-B53A-DD4AF2169FD2}"/>
              </a:ext>
            </a:extLst>
          </p:cNvPr>
          <p:cNvPicPr/>
          <p:nvPr/>
        </p:nvPicPr>
        <p:blipFill rotWithShape="1">
          <a:blip r:embed="rId3">
            <a:extLst>
              <a:ext uri="{28A0092B-C50C-407E-A947-70E740481C1C}">
                <a14:useLocalDpi xmlns:a14="http://schemas.microsoft.com/office/drawing/2010/main" val="0"/>
              </a:ext>
            </a:extLst>
          </a:blip>
          <a:srcRect l="32739" t="53202" r="2781" b="31429"/>
          <a:stretch/>
        </p:blipFill>
        <p:spPr bwMode="auto">
          <a:xfrm>
            <a:off x="923911" y="5404331"/>
            <a:ext cx="6391289" cy="10229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5271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A9A-E89C-4DE2-BF08-0624F4C63A62}"/>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24928F25-B883-4DA3-A562-1F3F168F29FB}"/>
              </a:ext>
            </a:extLst>
          </p:cNvPr>
          <p:cNvSpPr>
            <a:spLocks noGrp="1"/>
          </p:cNvSpPr>
          <p:nvPr>
            <p:ph idx="1"/>
          </p:nvPr>
        </p:nvSpPr>
        <p:spPr>
          <a:xfrm>
            <a:off x="1484310" y="2667000"/>
            <a:ext cx="10243864" cy="762000"/>
          </a:xfrm>
        </p:spPr>
        <p:txBody>
          <a:bodyPr>
            <a:normAutofit fontScale="70000" lnSpcReduction="20000"/>
          </a:bodyPr>
          <a:lstStyle/>
          <a:p>
            <a:pPr marL="0" indent="0">
              <a:buNone/>
            </a:pPr>
            <a:r>
              <a:rPr lang="en-GB" dirty="0"/>
              <a:t>(</a:t>
            </a:r>
            <a:r>
              <a:rPr lang="en-GB" dirty="0">
                <a:latin typeface="Bahnschrift Light Condensed" panose="020B0502040204020203" pitchFamily="34" charset="0"/>
              </a:rPr>
              <a:t>4) Cluster analysis: K-means clustering</a:t>
            </a:r>
          </a:p>
          <a:p>
            <a:r>
              <a:rPr lang="en-GB" dirty="0">
                <a:latin typeface="Bahnschrift Light Condensed" panose="020B0502040204020203" pitchFamily="34" charset="0"/>
              </a:rPr>
              <a:t>Each of the clusters were named based on their individual characteristics</a:t>
            </a:r>
          </a:p>
          <a:p>
            <a:pPr marL="0" indent="0">
              <a:buNone/>
            </a:pPr>
            <a:endParaRPr lang="en-GB" dirty="0"/>
          </a:p>
        </p:txBody>
      </p:sp>
      <p:sp>
        <p:nvSpPr>
          <p:cNvPr id="5" name="TextBox 4">
            <a:extLst>
              <a:ext uri="{FF2B5EF4-FFF2-40B4-BE49-F238E27FC236}">
                <a16:creationId xmlns:a16="http://schemas.microsoft.com/office/drawing/2014/main" id="{4F2EDFEC-76CC-47D4-BA2D-8B3624507DDC}"/>
              </a:ext>
            </a:extLst>
          </p:cNvPr>
          <p:cNvSpPr txBox="1"/>
          <p:nvPr/>
        </p:nvSpPr>
        <p:spPr>
          <a:xfrm>
            <a:off x="8719930" y="4015409"/>
            <a:ext cx="3008244" cy="369332"/>
          </a:xfrm>
          <a:prstGeom prst="rect">
            <a:avLst/>
          </a:prstGeom>
          <a:noFill/>
        </p:spPr>
        <p:txBody>
          <a:bodyPr wrap="square" rtlCol="0">
            <a:spAutoFit/>
          </a:bodyPr>
          <a:lstStyle/>
          <a:p>
            <a:r>
              <a:rPr lang="en-GB" dirty="0">
                <a:latin typeface="Bahnschrift Light Condensed" panose="020B0502040204020203" pitchFamily="34" charset="0"/>
              </a:rPr>
              <a:t>Cluster 4: Traveller area</a:t>
            </a:r>
          </a:p>
        </p:txBody>
      </p:sp>
      <p:pic>
        <p:nvPicPr>
          <p:cNvPr id="10" name="Picture 9">
            <a:extLst>
              <a:ext uri="{FF2B5EF4-FFF2-40B4-BE49-F238E27FC236}">
                <a16:creationId xmlns:a16="http://schemas.microsoft.com/office/drawing/2014/main" id="{7A2D94D7-DB1D-4A75-AB34-4E84B43BCF16}"/>
              </a:ext>
            </a:extLst>
          </p:cNvPr>
          <p:cNvPicPr/>
          <p:nvPr/>
        </p:nvPicPr>
        <p:blipFill rotWithShape="1">
          <a:blip r:embed="rId2">
            <a:extLst>
              <a:ext uri="{28A0092B-C50C-407E-A947-70E740481C1C}">
                <a14:useLocalDpi xmlns:a14="http://schemas.microsoft.com/office/drawing/2010/main" val="0"/>
              </a:ext>
            </a:extLst>
          </a:blip>
          <a:srcRect l="33733" t="39311" r="6494" b="44433"/>
          <a:stretch/>
        </p:blipFill>
        <p:spPr bwMode="auto">
          <a:xfrm>
            <a:off x="1349651" y="3657601"/>
            <a:ext cx="7078732" cy="13649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5466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0E3D-D91D-4887-8157-CA4AA7CFDDAE}"/>
              </a:ext>
            </a:extLst>
          </p:cNvPr>
          <p:cNvSpPr>
            <a:spLocks noGrp="1"/>
          </p:cNvSpPr>
          <p:nvPr>
            <p:ph type="title"/>
          </p:nvPr>
        </p:nvSpPr>
        <p:spPr/>
        <p:txBody>
          <a:bodyPr/>
          <a:lstStyle/>
          <a:p>
            <a:r>
              <a:rPr lang="en-GB" dirty="0">
                <a:latin typeface="Bahnschrift Light Condensed" panose="020B0502040204020203" pitchFamily="34" charset="0"/>
              </a:rPr>
              <a:t>4. Results</a:t>
            </a:r>
          </a:p>
        </p:txBody>
      </p:sp>
      <p:sp>
        <p:nvSpPr>
          <p:cNvPr id="3" name="Content Placeholder 2">
            <a:extLst>
              <a:ext uri="{FF2B5EF4-FFF2-40B4-BE49-F238E27FC236}">
                <a16:creationId xmlns:a16="http://schemas.microsoft.com/office/drawing/2014/main" id="{AB054AD9-8B7E-4B69-8113-47229E7E6B9D}"/>
              </a:ext>
            </a:extLst>
          </p:cNvPr>
          <p:cNvSpPr>
            <a:spLocks noGrp="1"/>
          </p:cNvSpPr>
          <p:nvPr>
            <p:ph idx="1"/>
          </p:nvPr>
        </p:nvSpPr>
        <p:spPr>
          <a:xfrm>
            <a:off x="1484310" y="2438399"/>
            <a:ext cx="10018713" cy="2766392"/>
          </a:xfrm>
        </p:spPr>
        <p:txBody>
          <a:bodyPr>
            <a:normAutofit fontScale="62500" lnSpcReduction="20000"/>
          </a:bodyPr>
          <a:lstStyle/>
          <a:p>
            <a:r>
              <a:rPr lang="en-GB" sz="2900" dirty="0">
                <a:latin typeface="Bahnschrift Light Condensed" panose="020B0502040204020203" pitchFamily="34" charset="0"/>
              </a:rPr>
              <a:t>Using different analysis, I was able to discover the best areas to live based on the criteria of general atmosphere and safety. Now, we will look back at all the analysis performed in the project before making a conclusion on which area would be the best for HS to live in. </a:t>
            </a:r>
          </a:p>
          <a:p>
            <a:r>
              <a:rPr lang="en-GB" sz="2900" dirty="0">
                <a:effectLst/>
                <a:latin typeface="Bahnschrift Light Condensed" panose="020B0502040204020203" pitchFamily="34" charset="0"/>
                <a:ea typeface="Calibri" panose="020F0502020204030204" pitchFamily="34" charset="0"/>
                <a:cs typeface="Times New Roman" panose="02020603050405020304" pitchFamily="18" charset="0"/>
              </a:rPr>
              <a:t>For safety, I decided to normalise the crime to population video and reversed the safety score so that the closes value to 1 represents the area that has the lowest crime per head.</a:t>
            </a:r>
          </a:p>
          <a:p>
            <a:r>
              <a:rPr lang="en-GB" sz="2900" dirty="0">
                <a:effectLst/>
                <a:latin typeface="Bahnschrift Light Condensed" panose="020B0502040204020203" pitchFamily="34" charset="0"/>
                <a:ea typeface="Calibri" panose="020F0502020204030204" pitchFamily="34" charset="0"/>
                <a:cs typeface="Times New Roman" panose="02020603050405020304" pitchFamily="18" charset="0"/>
              </a:rPr>
              <a:t>With regards to atmosphere, I decided to give an arbitrary value to each cluster on the basis of personal preference, since preference is difficult to quantify without being subjective. The highest value was given to the Shopping Area (Cluster 2) while the lowest was given to the Traveller Area (Cluster 4).</a:t>
            </a:r>
          </a:p>
          <a:p>
            <a:r>
              <a:rPr lang="en-GB" sz="2900" dirty="0">
                <a:effectLst/>
                <a:latin typeface="Bahnschrift Light Condensed" panose="020B0502040204020203" pitchFamily="34" charset="0"/>
                <a:ea typeface="Calibri" panose="020F0502020204030204" pitchFamily="34" charset="0"/>
                <a:cs typeface="Times New Roman" panose="02020603050405020304" pitchFamily="18" charset="0"/>
              </a:rPr>
              <a:t>Finally, by adding the Safety score to the Atmosphere value, I was able to find the best area to live in, which was Richmond upon Thames, scoring 2.0.</a:t>
            </a:r>
          </a:p>
          <a:p>
            <a:endParaRPr lang="en-GB" dirty="0">
              <a:effectLst/>
              <a:latin typeface="Bahnschrift Light Condensed" panose="020B0502040204020203" pitchFamily="34" charset="0"/>
              <a:ea typeface="Calibri" panose="020F0502020204030204" pitchFamily="34" charset="0"/>
              <a:cs typeface="Times New Roman" panose="02020603050405020304" pitchFamily="18" charset="0"/>
            </a:endParaRPr>
          </a:p>
          <a:p>
            <a:endParaRPr lang="en-GB" dirty="0">
              <a:effectLst/>
              <a:latin typeface="Bahnschrift Light Condensed" panose="020B0502040204020203" pitchFamily="34" charset="0"/>
              <a:ea typeface="Calibri" panose="020F0502020204030204" pitchFamily="34" charset="0"/>
              <a:cs typeface="Times New Roman" panose="02020603050405020304" pitchFamily="18" charset="0"/>
            </a:endParaRPr>
          </a:p>
          <a:p>
            <a:endParaRPr lang="en-GB" dirty="0">
              <a:latin typeface="Bahnschrift Light Condensed" panose="020B0502040204020203" pitchFamily="34" charset="0"/>
            </a:endParaRPr>
          </a:p>
        </p:txBody>
      </p:sp>
      <p:pic>
        <p:nvPicPr>
          <p:cNvPr id="4" name="Picture 3">
            <a:extLst>
              <a:ext uri="{FF2B5EF4-FFF2-40B4-BE49-F238E27FC236}">
                <a16:creationId xmlns:a16="http://schemas.microsoft.com/office/drawing/2014/main" id="{405D3645-D004-40E1-B8FD-E673AA3EF311}"/>
              </a:ext>
            </a:extLst>
          </p:cNvPr>
          <p:cNvPicPr/>
          <p:nvPr/>
        </p:nvPicPr>
        <p:blipFill rotWithShape="1">
          <a:blip r:embed="rId2">
            <a:extLst>
              <a:ext uri="{28A0092B-C50C-407E-A947-70E740481C1C}">
                <a14:useLocalDpi xmlns:a14="http://schemas.microsoft.com/office/drawing/2010/main" val="0"/>
              </a:ext>
            </a:extLst>
          </a:blip>
          <a:srcRect l="33237" t="53202" r="32694" b="24040"/>
          <a:stretch/>
        </p:blipFill>
        <p:spPr bwMode="auto">
          <a:xfrm>
            <a:off x="1320510" y="4808883"/>
            <a:ext cx="5071745" cy="19050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94511A0-0CDF-456B-BD71-DA52E9809CC4}"/>
              </a:ext>
            </a:extLst>
          </p:cNvPr>
          <p:cNvPicPr/>
          <p:nvPr/>
        </p:nvPicPr>
        <p:blipFill rotWithShape="1">
          <a:blip r:embed="rId3">
            <a:extLst>
              <a:ext uri="{28A0092B-C50C-407E-A947-70E740481C1C}">
                <a14:useLocalDpi xmlns:a14="http://schemas.microsoft.com/office/drawing/2010/main" val="0"/>
              </a:ext>
            </a:extLst>
          </a:blip>
          <a:srcRect l="33736" t="35173" r="39341" b="43251"/>
          <a:stretch/>
        </p:blipFill>
        <p:spPr bwMode="auto">
          <a:xfrm>
            <a:off x="7195971" y="4667250"/>
            <a:ext cx="4638220" cy="2046633"/>
          </a:xfrm>
          <a:prstGeom prst="rect">
            <a:avLst/>
          </a:prstGeom>
          <a:ln>
            <a:noFill/>
          </a:ln>
          <a:extLst>
            <a:ext uri="{53640926-AAD7-44D8-BBD7-CCE9431645EC}">
              <a14:shadowObscured xmlns:a14="http://schemas.microsoft.com/office/drawing/2010/main"/>
            </a:ext>
          </a:extLst>
        </p:spPr>
      </p:pic>
      <p:cxnSp>
        <p:nvCxnSpPr>
          <p:cNvPr id="7" name="Straight Arrow Connector 6">
            <a:extLst>
              <a:ext uri="{FF2B5EF4-FFF2-40B4-BE49-F238E27FC236}">
                <a16:creationId xmlns:a16="http://schemas.microsoft.com/office/drawing/2014/main" id="{CEA924A2-44B2-4E01-ABDC-20EBA08A90F6}"/>
              </a:ext>
            </a:extLst>
          </p:cNvPr>
          <p:cNvCxnSpPr>
            <a:cxnSpLocks/>
            <a:stCxn id="4" idx="3"/>
          </p:cNvCxnSpPr>
          <p:nvPr/>
        </p:nvCxnSpPr>
        <p:spPr>
          <a:xfrm>
            <a:off x="6392255" y="5761383"/>
            <a:ext cx="803716"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87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2FD3-F372-44DA-8085-9A1FBA992C95}"/>
              </a:ext>
            </a:extLst>
          </p:cNvPr>
          <p:cNvSpPr>
            <a:spLocks noGrp="1"/>
          </p:cNvSpPr>
          <p:nvPr>
            <p:ph type="title"/>
          </p:nvPr>
        </p:nvSpPr>
        <p:spPr/>
        <p:txBody>
          <a:bodyPr/>
          <a:lstStyle/>
          <a:p>
            <a:r>
              <a:rPr lang="en-GB" dirty="0">
                <a:latin typeface="Bahnschrift Light Condensed" panose="020B0502040204020203" pitchFamily="34" charset="0"/>
              </a:rPr>
              <a:t>5. Conclusion</a:t>
            </a:r>
          </a:p>
        </p:txBody>
      </p:sp>
      <p:sp>
        <p:nvSpPr>
          <p:cNvPr id="3" name="Content Placeholder 2">
            <a:extLst>
              <a:ext uri="{FF2B5EF4-FFF2-40B4-BE49-F238E27FC236}">
                <a16:creationId xmlns:a16="http://schemas.microsoft.com/office/drawing/2014/main" id="{A56D3699-B435-454E-ABD6-DA04C519B83C}"/>
              </a:ext>
            </a:extLst>
          </p:cNvPr>
          <p:cNvSpPr>
            <a:spLocks noGrp="1"/>
          </p:cNvSpPr>
          <p:nvPr>
            <p:ph idx="1"/>
          </p:nvPr>
        </p:nvSpPr>
        <p:spPr>
          <a:xfrm>
            <a:off x="1484311" y="2666999"/>
            <a:ext cx="5830890" cy="3773558"/>
          </a:xfrm>
        </p:spPr>
        <p:txBody>
          <a:bodyPr>
            <a:normAutofit fontScale="92500" lnSpcReduction="20000"/>
          </a:bodyPr>
          <a:lstStyle/>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Based on the analysis, I have found that the 5 boroughs below would be the best places for HS to live according on the criteria that he set out, based on general atmosphere and safety. They all belong to the Shopping Area cluster, which contains many clothing shops and coffee shops, as well as a number of restaurants that serve a range of cuisines. The only thing that sets them apart is the safety score.</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From the map, we can see that all of the top 5 boroughs are located far out from the city, which is due to the limitations held by the research carried out.</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As well as taking into account crime rates and the types of stores that exist in each area, I could’ve perhaps also taken into account the number of each type of store that exists in each borough, as well as other factors such as house/rental prices.</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Nevertheless, performing this research was still incredible enjoyable as I was able to explore each borough in a lot of depth.</a:t>
            </a:r>
          </a:p>
          <a:p>
            <a:endPar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endParaRPr>
          </a:p>
          <a:p>
            <a:endParaRPr lang="en-GB" dirty="0"/>
          </a:p>
        </p:txBody>
      </p:sp>
      <p:pic>
        <p:nvPicPr>
          <p:cNvPr id="4" name="Picture 3">
            <a:extLst>
              <a:ext uri="{FF2B5EF4-FFF2-40B4-BE49-F238E27FC236}">
                <a16:creationId xmlns:a16="http://schemas.microsoft.com/office/drawing/2014/main" id="{23C31463-325D-4A3F-9F86-D5E28D9F134C}"/>
              </a:ext>
            </a:extLst>
          </p:cNvPr>
          <p:cNvPicPr/>
          <p:nvPr/>
        </p:nvPicPr>
        <p:blipFill rotWithShape="1">
          <a:blip r:embed="rId2">
            <a:extLst>
              <a:ext uri="{28A0092B-C50C-407E-A947-70E740481C1C}">
                <a14:useLocalDpi xmlns:a14="http://schemas.microsoft.com/office/drawing/2010/main" val="0"/>
              </a:ext>
            </a:extLst>
          </a:blip>
          <a:srcRect l="46200" t="33104" r="17073" b="24926"/>
          <a:stretch/>
        </p:blipFill>
        <p:spPr bwMode="auto">
          <a:xfrm>
            <a:off x="7315200" y="2438398"/>
            <a:ext cx="4876799" cy="3733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864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41F9-0107-422B-91D2-9CB912FE6DD8}"/>
              </a:ext>
            </a:extLst>
          </p:cNvPr>
          <p:cNvSpPr>
            <a:spLocks noGrp="1"/>
          </p:cNvSpPr>
          <p:nvPr>
            <p:ph type="title"/>
          </p:nvPr>
        </p:nvSpPr>
        <p:spPr/>
        <p:txBody>
          <a:bodyPr/>
          <a:lstStyle/>
          <a:p>
            <a:r>
              <a:rPr lang="en-GB" dirty="0">
                <a:latin typeface="Bahnschrift Light Condensed" panose="020B0502040204020203" pitchFamily="34" charset="0"/>
              </a:rPr>
              <a:t>References</a:t>
            </a:r>
          </a:p>
        </p:txBody>
      </p:sp>
      <p:sp>
        <p:nvSpPr>
          <p:cNvPr id="3" name="Content Placeholder 2">
            <a:extLst>
              <a:ext uri="{FF2B5EF4-FFF2-40B4-BE49-F238E27FC236}">
                <a16:creationId xmlns:a16="http://schemas.microsoft.com/office/drawing/2014/main" id="{B02BFEB2-653F-4858-B11B-335A5AE146B3}"/>
              </a:ext>
            </a:extLst>
          </p:cNvPr>
          <p:cNvSpPr>
            <a:spLocks noGrp="1"/>
          </p:cNvSpPr>
          <p:nvPr>
            <p:ph idx="1"/>
          </p:nvPr>
        </p:nvSpPr>
        <p:spPr/>
        <p:txBody>
          <a:bodyPr/>
          <a:lstStyle/>
          <a:p>
            <a:pPr marL="342900" lvl="0" indent="-342900">
              <a:lnSpc>
                <a:spcPct val="107000"/>
              </a:lnSpc>
              <a:spcAft>
                <a:spcPts val="0"/>
              </a:spcAft>
              <a:buFont typeface="Symbol" panose="05050102010706020507" pitchFamily="18" charset="2"/>
              <a:buChar char=""/>
            </a:pPr>
            <a:r>
              <a:rPr lang="en-GB" sz="1800" b="1" dirty="0">
                <a:effectLst/>
                <a:latin typeface="Bahnschrift Light Condensed" panose="020B0502040204020203" pitchFamily="34" charset="0"/>
                <a:ea typeface="Calibri" panose="020F0502020204030204" pitchFamily="34" charset="0"/>
                <a:cs typeface="Times New Roman" panose="02020603050405020304" pitchFamily="18" charset="0"/>
              </a:rPr>
              <a:t>“</a:t>
            </a:r>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Borough Level Crime”, London Datastore</a:t>
            </a:r>
          </a:p>
          <a:p>
            <a:pPr marL="342900" lvl="0" indent="-342900">
              <a:lnSpc>
                <a:spcPct val="107000"/>
              </a:lnSpc>
              <a:spcAft>
                <a:spcPts val="0"/>
              </a:spcAft>
              <a:buFont typeface="Symbol" panose="05050102010706020507" pitchFamily="18" charset="2"/>
              <a:buChar char=""/>
            </a:pPr>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“List of London Boroughs”</a:t>
            </a:r>
          </a:p>
          <a:p>
            <a:pPr marL="342900" lvl="0" indent="-342900">
              <a:lnSpc>
                <a:spcPct val="107000"/>
              </a:lnSpc>
              <a:spcAft>
                <a:spcPts val="0"/>
              </a:spcAft>
              <a:buFont typeface="Symbol" panose="05050102010706020507" pitchFamily="18" charset="2"/>
              <a:buChar char=""/>
            </a:pPr>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Foursquare API</a:t>
            </a:r>
          </a:p>
          <a:p>
            <a:pPr marL="342900" lvl="0" indent="-342900">
              <a:lnSpc>
                <a:spcPct val="107000"/>
              </a:lnSpc>
              <a:spcAft>
                <a:spcPts val="800"/>
              </a:spcAft>
              <a:buFont typeface="Symbol" panose="05050102010706020507" pitchFamily="18" charset="2"/>
              <a:buChar char=""/>
            </a:pPr>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IBM Data Science Professional Certificate notes, Coursera</a:t>
            </a:r>
          </a:p>
        </p:txBody>
      </p:sp>
    </p:spTree>
    <p:extLst>
      <p:ext uri="{BB962C8B-B14F-4D97-AF65-F5344CB8AC3E}">
        <p14:creationId xmlns:p14="http://schemas.microsoft.com/office/powerpoint/2010/main" val="276327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DC0E-52B8-4768-B062-CE447DC0459E}"/>
              </a:ext>
            </a:extLst>
          </p:cNvPr>
          <p:cNvSpPr>
            <a:spLocks noGrp="1"/>
          </p:cNvSpPr>
          <p:nvPr>
            <p:ph type="title"/>
          </p:nvPr>
        </p:nvSpPr>
        <p:spPr/>
        <p:txBody>
          <a:bodyPr/>
          <a:lstStyle/>
          <a:p>
            <a:r>
              <a:rPr lang="en-GB" dirty="0">
                <a:latin typeface="Bahnschrift Light Condensed" panose="020B0502040204020203" pitchFamily="34" charset="0"/>
              </a:rPr>
              <a:t>1. Problem</a:t>
            </a:r>
          </a:p>
        </p:txBody>
      </p:sp>
      <p:sp>
        <p:nvSpPr>
          <p:cNvPr id="3" name="Content Placeholder 2">
            <a:extLst>
              <a:ext uri="{FF2B5EF4-FFF2-40B4-BE49-F238E27FC236}">
                <a16:creationId xmlns:a16="http://schemas.microsoft.com/office/drawing/2014/main" id="{7ED712F3-BF68-44D5-88BD-40F7B5083877}"/>
              </a:ext>
            </a:extLst>
          </p:cNvPr>
          <p:cNvSpPr>
            <a:spLocks noGrp="1"/>
          </p:cNvSpPr>
          <p:nvPr>
            <p:ph idx="1"/>
          </p:nvPr>
        </p:nvSpPr>
        <p:spPr>
          <a:xfrm>
            <a:off x="1484310" y="2438399"/>
            <a:ext cx="10018713" cy="4161183"/>
          </a:xfrm>
        </p:spPr>
        <p:txBody>
          <a:bodyPr>
            <a:normAutofit lnSpcReduction="10000"/>
          </a:bodyPr>
          <a:lstStyle/>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In London, there are numerous boroughs. The city is famous for its many touristic spots and is one of the most visited cities on the planet. In addition to tourists, many students come to London in order to study at university. As well as this, many people come for short term stays for e.g. internships, as well as for graduate programs.</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Finding a good place to stay is very important, somewhere that has local access to shops and supermarkets, as well as restaurants, bars and a number of other facilities.</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HS is moving to London in order to study at University College London. In addition to university life, HS also wants to get a feel of the city's culture, food etc. He's looking to live in a neighbourhood that is culturally vibrant but not too touristy, as he feels that he can visit tourist sites in his spare time, therefore the proximity of tourist attractions is not something that matters to him. </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From the perspective of students, many factors are involved when searching for the best accommodation, which includes distance and rent. However, this project will focus on the general atmosphere of different areas of London as well as safety.</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The research carried out is expected to be of benefit to international students looking to live in London, because despite the opportunity to explore the local culture, they would very likely want to feel at home at the same time.</a:t>
            </a:r>
          </a:p>
          <a:p>
            <a:endParaRPr lang="en-GB" dirty="0"/>
          </a:p>
        </p:txBody>
      </p:sp>
    </p:spTree>
    <p:extLst>
      <p:ext uri="{BB962C8B-B14F-4D97-AF65-F5344CB8AC3E}">
        <p14:creationId xmlns:p14="http://schemas.microsoft.com/office/powerpoint/2010/main" val="188832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DD0B-9965-4E4B-882F-C13054880CFA}"/>
              </a:ext>
            </a:extLst>
          </p:cNvPr>
          <p:cNvSpPr>
            <a:spLocks noGrp="1"/>
          </p:cNvSpPr>
          <p:nvPr>
            <p:ph type="title"/>
          </p:nvPr>
        </p:nvSpPr>
        <p:spPr>
          <a:xfrm>
            <a:off x="1484309" y="190500"/>
            <a:ext cx="10018713" cy="1752599"/>
          </a:xfrm>
        </p:spPr>
        <p:txBody>
          <a:bodyPr/>
          <a:lstStyle/>
          <a:p>
            <a:r>
              <a:rPr lang="en-GB" dirty="0">
                <a:latin typeface="Bahnschrift Light Condensed" panose="020B0502040204020203" pitchFamily="34" charset="0"/>
              </a:rPr>
              <a:t>2. Data</a:t>
            </a:r>
          </a:p>
        </p:txBody>
      </p:sp>
      <p:sp>
        <p:nvSpPr>
          <p:cNvPr id="3" name="Content Placeholder 2">
            <a:extLst>
              <a:ext uri="{FF2B5EF4-FFF2-40B4-BE49-F238E27FC236}">
                <a16:creationId xmlns:a16="http://schemas.microsoft.com/office/drawing/2014/main" id="{3B37802E-65F9-4DFB-A1DA-4405B3D9737C}"/>
              </a:ext>
            </a:extLst>
          </p:cNvPr>
          <p:cNvSpPr>
            <a:spLocks noGrp="1"/>
          </p:cNvSpPr>
          <p:nvPr>
            <p:ph idx="1"/>
          </p:nvPr>
        </p:nvSpPr>
        <p:spPr>
          <a:xfrm>
            <a:off x="1484309" y="1903551"/>
            <a:ext cx="10018713" cy="2800972"/>
          </a:xfrm>
        </p:spPr>
        <p:txBody>
          <a:bodyPr>
            <a:normAutofit/>
          </a:bodyPr>
          <a:lstStyle/>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In the project, I will be using the following datasets to produce an outcome - Borough Level Crime, List of London boroughs and Foursquare API. After using legitimate resources to acquire them, they will be cleansed into more useful forms so that they can be analysed further.</a:t>
            </a:r>
          </a:p>
          <a:p>
            <a:pPr marL="0" indent="0">
              <a:buNone/>
            </a:pPr>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(1) Borough Level Crime</a:t>
            </a:r>
          </a:p>
          <a:p>
            <a:r>
              <a:rPr lang="en-GB" sz="1800" dirty="0">
                <a:effectLst/>
                <a:latin typeface="Bahnschrift Light Condensed" panose="020B0502040204020203" pitchFamily="34" charset="0"/>
                <a:ea typeface="Calibri" panose="020F0502020204030204" pitchFamily="34" charset="0"/>
                <a:cs typeface="Times New Roman" panose="02020603050405020304" pitchFamily="18" charset="0"/>
              </a:rPr>
              <a:t>Description: London crime records classified by borough and crime type over the last 24 months</a:t>
            </a:r>
          </a:p>
          <a:p>
            <a:r>
              <a:rPr lang="en-GB" sz="1800" dirty="0">
                <a:latin typeface="Bahnschrift Light Condensed" panose="020B0502040204020203" pitchFamily="34" charset="0"/>
                <a:ea typeface="Calibri" panose="020F0502020204030204" pitchFamily="34" charset="0"/>
                <a:cs typeface="Times New Roman" panose="02020603050405020304" pitchFamily="18" charset="0"/>
              </a:rPr>
              <a:t>Size: 1569 observations x 27 columns</a:t>
            </a:r>
          </a:p>
          <a:p>
            <a:r>
              <a:rPr lang="en-GB" sz="1800" dirty="0">
                <a:latin typeface="Bahnschrift Light Condensed" panose="020B0502040204020203" pitchFamily="34" charset="0"/>
                <a:ea typeface="Calibri" panose="020F0502020204030204" pitchFamily="34" charset="0"/>
                <a:cs typeface="Times New Roman" panose="02020603050405020304" pitchFamily="18" charset="0"/>
              </a:rPr>
              <a:t>Source: London Datastore, </a:t>
            </a:r>
            <a:r>
              <a:rPr lang="en-GB" sz="1800" dirty="0">
                <a:latin typeface="Bahnschrift Light Condensed" panose="020B0502040204020203" pitchFamily="34" charset="0"/>
                <a:ea typeface="Calibri" panose="020F0502020204030204" pitchFamily="34" charset="0"/>
                <a:cs typeface="Times New Roman" panose="02020603050405020304" pitchFamily="18" charset="0"/>
                <a:hlinkClick r:id="rId2"/>
              </a:rPr>
              <a:t>https://data.london.gov.uk/dataset/recorded_crime_summary</a:t>
            </a:r>
            <a:r>
              <a:rPr lang="en-GB" sz="1800" dirty="0">
                <a:latin typeface="Bahnschrift Light Condensed" panose="020B0502040204020203" pitchFamily="34" charset="0"/>
                <a:ea typeface="Calibri" panose="020F0502020204030204" pitchFamily="34" charset="0"/>
                <a:cs typeface="Times New Roman" panose="02020603050405020304" pitchFamily="18" charset="0"/>
              </a:rPr>
              <a:t> </a:t>
            </a:r>
            <a:endParaRPr lang="en-GB" dirty="0"/>
          </a:p>
        </p:txBody>
      </p:sp>
      <p:pic>
        <p:nvPicPr>
          <p:cNvPr id="4" name="Picture 3">
            <a:extLst>
              <a:ext uri="{FF2B5EF4-FFF2-40B4-BE49-F238E27FC236}">
                <a16:creationId xmlns:a16="http://schemas.microsoft.com/office/drawing/2014/main" id="{DF668F9D-E066-437B-BD1F-EC9AC77AD729}"/>
              </a:ext>
            </a:extLst>
          </p:cNvPr>
          <p:cNvPicPr/>
          <p:nvPr/>
        </p:nvPicPr>
        <p:blipFill rotWithShape="1">
          <a:blip r:embed="rId3">
            <a:extLst>
              <a:ext uri="{28A0092B-C50C-407E-A947-70E740481C1C}">
                <a14:useLocalDpi xmlns:a14="http://schemas.microsoft.com/office/drawing/2010/main" val="0"/>
              </a:ext>
            </a:extLst>
          </a:blip>
          <a:srcRect l="30743" t="35173" r="3613" b="22561"/>
          <a:stretch/>
        </p:blipFill>
        <p:spPr bwMode="auto">
          <a:xfrm>
            <a:off x="3191179" y="4704523"/>
            <a:ext cx="6204613" cy="2060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871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1320-2C5E-467D-A0E5-AF4FABB172CF}"/>
              </a:ext>
            </a:extLst>
          </p:cNvPr>
          <p:cNvSpPr>
            <a:spLocks noGrp="1"/>
          </p:cNvSpPr>
          <p:nvPr>
            <p:ph type="title"/>
          </p:nvPr>
        </p:nvSpPr>
        <p:spPr>
          <a:xfrm>
            <a:off x="1484310" y="0"/>
            <a:ext cx="10018713" cy="1752599"/>
          </a:xfrm>
        </p:spPr>
        <p:txBody>
          <a:bodyPr/>
          <a:lstStyle/>
          <a:p>
            <a:r>
              <a:rPr lang="en-GB" dirty="0">
                <a:latin typeface="Bahnschrift Light Condensed" panose="020B0502040204020203" pitchFamily="34" charset="0"/>
              </a:rPr>
              <a:t>2. Data</a:t>
            </a:r>
          </a:p>
        </p:txBody>
      </p:sp>
      <p:sp>
        <p:nvSpPr>
          <p:cNvPr id="3" name="Content Placeholder 2">
            <a:extLst>
              <a:ext uri="{FF2B5EF4-FFF2-40B4-BE49-F238E27FC236}">
                <a16:creationId xmlns:a16="http://schemas.microsoft.com/office/drawing/2014/main" id="{BBD6191D-28D2-4641-B05E-BBB0D9F7D403}"/>
              </a:ext>
            </a:extLst>
          </p:cNvPr>
          <p:cNvSpPr>
            <a:spLocks noGrp="1"/>
          </p:cNvSpPr>
          <p:nvPr>
            <p:ph idx="1"/>
          </p:nvPr>
        </p:nvSpPr>
        <p:spPr>
          <a:xfrm>
            <a:off x="1484309" y="1866899"/>
            <a:ext cx="10018713" cy="1949727"/>
          </a:xfrm>
        </p:spPr>
        <p:txBody>
          <a:bodyPr>
            <a:normAutofit fontScale="92500" lnSpcReduction="20000"/>
          </a:bodyPr>
          <a:lstStyle/>
          <a:p>
            <a:pPr marL="0" indent="0">
              <a:buNone/>
            </a:pPr>
            <a:r>
              <a:rPr lang="en-GB" dirty="0">
                <a:latin typeface="Bahnschrift Light Condensed" panose="020B0502040204020203" pitchFamily="34" charset="0"/>
              </a:rPr>
              <a:t>(2) List of London Boroughs</a:t>
            </a:r>
          </a:p>
          <a:p>
            <a:r>
              <a:rPr lang="en-GB" dirty="0">
                <a:latin typeface="Bahnschrift Light Condensed" panose="020B0502040204020203" pitchFamily="34" charset="0"/>
              </a:rPr>
              <a:t>Description: Information 32 London boroughs, of which the variables ‘Population’ and ‘Co-ordinates’ will be used for the purpose of the project.</a:t>
            </a:r>
          </a:p>
          <a:p>
            <a:r>
              <a:rPr lang="en-GB" dirty="0">
                <a:latin typeface="Bahnschrift Light Condensed" panose="020B0502040204020203" pitchFamily="34" charset="0"/>
              </a:rPr>
              <a:t>Source: “List of London Boroughs”, Wikipedia</a:t>
            </a:r>
          </a:p>
          <a:p>
            <a:r>
              <a:rPr lang="en-GB" dirty="0">
                <a:latin typeface="Bahnschrift Light Condensed" panose="020B0502040204020203" pitchFamily="34" charset="0"/>
              </a:rPr>
              <a:t>URL: </a:t>
            </a:r>
            <a:r>
              <a:rPr lang="en-GB" dirty="0">
                <a:latin typeface="Bahnschrift Light Condensed" panose="020B0502040204020203" pitchFamily="34" charset="0"/>
                <a:hlinkClick r:id="rId2"/>
              </a:rPr>
              <a:t>https://en.wikipedia.org/wiki/List_of_London_boroughs</a:t>
            </a:r>
            <a:r>
              <a:rPr lang="en-GB" dirty="0">
                <a:latin typeface="Bahnschrift Light Condensed" panose="020B0502040204020203" pitchFamily="34" charset="0"/>
              </a:rPr>
              <a:t> </a:t>
            </a:r>
          </a:p>
        </p:txBody>
      </p:sp>
      <p:pic>
        <p:nvPicPr>
          <p:cNvPr id="4" name="Picture 3">
            <a:extLst>
              <a:ext uri="{FF2B5EF4-FFF2-40B4-BE49-F238E27FC236}">
                <a16:creationId xmlns:a16="http://schemas.microsoft.com/office/drawing/2014/main" id="{B63D2428-5093-4C34-9BFE-471020389A80}"/>
              </a:ext>
            </a:extLst>
          </p:cNvPr>
          <p:cNvPicPr/>
          <p:nvPr/>
        </p:nvPicPr>
        <p:blipFill rotWithShape="1">
          <a:blip r:embed="rId3">
            <a:extLst>
              <a:ext uri="{28A0092B-C50C-407E-A947-70E740481C1C}">
                <a14:useLocalDpi xmlns:a14="http://schemas.microsoft.com/office/drawing/2010/main" val="0"/>
              </a:ext>
            </a:extLst>
          </a:blip>
          <a:srcRect l="14458" t="10936" r="3279" b="8375"/>
          <a:stretch/>
        </p:blipFill>
        <p:spPr bwMode="auto">
          <a:xfrm>
            <a:off x="3246437" y="3714750"/>
            <a:ext cx="5699125" cy="3143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710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E1D4-C0C8-447E-8294-2571747B821A}"/>
              </a:ext>
            </a:extLst>
          </p:cNvPr>
          <p:cNvSpPr>
            <a:spLocks noGrp="1"/>
          </p:cNvSpPr>
          <p:nvPr>
            <p:ph type="title"/>
          </p:nvPr>
        </p:nvSpPr>
        <p:spPr/>
        <p:txBody>
          <a:bodyPr/>
          <a:lstStyle/>
          <a:p>
            <a:r>
              <a:rPr lang="en-GB" dirty="0">
                <a:latin typeface="Bahnschrift Light Condensed" panose="020B0502040204020203" pitchFamily="34" charset="0"/>
              </a:rPr>
              <a:t>2. Data</a:t>
            </a:r>
          </a:p>
        </p:txBody>
      </p:sp>
      <p:sp>
        <p:nvSpPr>
          <p:cNvPr id="3" name="Content Placeholder 2">
            <a:extLst>
              <a:ext uri="{FF2B5EF4-FFF2-40B4-BE49-F238E27FC236}">
                <a16:creationId xmlns:a16="http://schemas.microsoft.com/office/drawing/2014/main" id="{78BD465D-5BE9-4E0B-9302-1796E2EDD62F}"/>
              </a:ext>
            </a:extLst>
          </p:cNvPr>
          <p:cNvSpPr>
            <a:spLocks noGrp="1"/>
          </p:cNvSpPr>
          <p:nvPr>
            <p:ph idx="1"/>
          </p:nvPr>
        </p:nvSpPr>
        <p:spPr>
          <a:xfrm>
            <a:off x="1484310" y="2666999"/>
            <a:ext cx="10018713" cy="2077279"/>
          </a:xfrm>
        </p:spPr>
        <p:txBody>
          <a:bodyPr>
            <a:normAutofit fontScale="92500" lnSpcReduction="10000"/>
          </a:bodyPr>
          <a:lstStyle/>
          <a:p>
            <a:pPr marL="0" indent="0">
              <a:buNone/>
            </a:pPr>
            <a:r>
              <a:rPr lang="en-GB" dirty="0">
                <a:latin typeface="Bahnschrift Light Condensed" panose="020B0502040204020203" pitchFamily="34" charset="0"/>
              </a:rPr>
              <a:t>(3) Foursquare API</a:t>
            </a:r>
          </a:p>
          <a:p>
            <a:r>
              <a:rPr lang="en-GB" dirty="0">
                <a:latin typeface="Bahnschrift Light Condensed" panose="020B0502040204020203" pitchFamily="34" charset="0"/>
              </a:rPr>
              <a:t>Description: List of the 50 most popular places in each borough. However, it’s possible that some boroughs may have less than 50 registered on Foursquare</a:t>
            </a:r>
          </a:p>
          <a:p>
            <a:r>
              <a:rPr lang="en-GB" dirty="0">
                <a:latin typeface="Bahnschrift Light Condensed" panose="020B0502040204020203" pitchFamily="34" charset="0"/>
              </a:rPr>
              <a:t>Source: Foursquare API</a:t>
            </a:r>
          </a:p>
          <a:p>
            <a:r>
              <a:rPr lang="en-GB" dirty="0">
                <a:latin typeface="Bahnschrift Light Condensed" panose="020B0502040204020203" pitchFamily="34" charset="0"/>
              </a:rPr>
              <a:t>URL: </a:t>
            </a:r>
            <a:r>
              <a:rPr lang="en-GB" dirty="0">
                <a:latin typeface="Bahnschrift Light Condensed" panose="020B0502040204020203" pitchFamily="34" charset="0"/>
                <a:hlinkClick r:id="rId2"/>
              </a:rPr>
              <a:t>https://api.foursquare.com</a:t>
            </a:r>
            <a:r>
              <a:rPr lang="en-GB" dirty="0">
                <a:latin typeface="Bahnschrift Light Condensed" panose="020B0502040204020203" pitchFamily="34" charset="0"/>
              </a:rPr>
              <a:t> </a:t>
            </a:r>
          </a:p>
        </p:txBody>
      </p:sp>
      <p:pic>
        <p:nvPicPr>
          <p:cNvPr id="4" name="Picture 3">
            <a:extLst>
              <a:ext uri="{FF2B5EF4-FFF2-40B4-BE49-F238E27FC236}">
                <a16:creationId xmlns:a16="http://schemas.microsoft.com/office/drawing/2014/main" id="{E73FE046-A692-4B68-B5E0-2D2A6BBA100E}"/>
              </a:ext>
            </a:extLst>
          </p:cNvPr>
          <p:cNvPicPr/>
          <p:nvPr/>
        </p:nvPicPr>
        <p:blipFill rotWithShape="1">
          <a:blip r:embed="rId3">
            <a:extLst>
              <a:ext uri="{28A0092B-C50C-407E-A947-70E740481C1C}">
                <a14:useLocalDpi xmlns:a14="http://schemas.microsoft.com/office/drawing/2010/main" val="0"/>
              </a:ext>
            </a:extLst>
          </a:blip>
          <a:srcRect l="31409" t="31330" r="4111" b="33793"/>
          <a:stretch/>
        </p:blipFill>
        <p:spPr bwMode="auto">
          <a:xfrm>
            <a:off x="3000582" y="4744278"/>
            <a:ext cx="6190836" cy="20772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6416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BDAF-0CBF-4C4F-BC24-90ECAFD1CF1D}"/>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7A6FC18E-FA67-4B4B-8C10-1ACA793E29D3}"/>
              </a:ext>
            </a:extLst>
          </p:cNvPr>
          <p:cNvSpPr>
            <a:spLocks noGrp="1"/>
          </p:cNvSpPr>
          <p:nvPr>
            <p:ph idx="1"/>
          </p:nvPr>
        </p:nvSpPr>
        <p:spPr>
          <a:xfrm>
            <a:off x="1484310" y="2335694"/>
            <a:ext cx="10018713" cy="1533941"/>
          </a:xfrm>
        </p:spPr>
        <p:txBody>
          <a:bodyPr>
            <a:normAutofit fontScale="70000" lnSpcReduction="20000"/>
          </a:bodyPr>
          <a:lstStyle/>
          <a:p>
            <a:pPr marL="0" indent="0">
              <a:buNone/>
            </a:pPr>
            <a:r>
              <a:rPr lang="en-GB" dirty="0">
                <a:latin typeface="Bahnschrift Light Condensed" panose="020B0502040204020203" pitchFamily="34" charset="0"/>
              </a:rPr>
              <a:t>(1) Exploratory analysis: Which borough has higher levels of crime?</a:t>
            </a:r>
          </a:p>
          <a:p>
            <a:r>
              <a:rPr lang="en-GB" dirty="0">
                <a:latin typeface="Bahnschrift Light Condensed" panose="020B0502040204020203" pitchFamily="34" charset="0"/>
              </a:rPr>
              <a:t>To have a better look at the datasets, they were each cleansed into more useful resources.</a:t>
            </a:r>
          </a:p>
          <a:p>
            <a:r>
              <a:rPr lang="en-GB" dirty="0">
                <a:latin typeface="Bahnschrift Light Condensed" panose="020B0502040204020203" pitchFamily="34" charset="0"/>
              </a:rPr>
              <a:t>By combining the Borough Level Crime data and the List of London Boroughs, the number of crimes per 1000 people was calculated.</a:t>
            </a:r>
          </a:p>
          <a:p>
            <a:r>
              <a:rPr lang="en-GB" dirty="0">
                <a:latin typeface="Bahnschrift Light Condensed" panose="020B0502040204020203" pitchFamily="34" charset="0"/>
              </a:rPr>
              <a:t>While visualising the boroughs according to total level of crimes and by the ratio of crime per 1000 people, it can be seen that both Westminster and Camden still remain 2 of the most dangerous boroughs to live.</a:t>
            </a:r>
          </a:p>
        </p:txBody>
      </p:sp>
      <p:pic>
        <p:nvPicPr>
          <p:cNvPr id="4" name="Picture 3">
            <a:extLst>
              <a:ext uri="{FF2B5EF4-FFF2-40B4-BE49-F238E27FC236}">
                <a16:creationId xmlns:a16="http://schemas.microsoft.com/office/drawing/2014/main" id="{EF9D6FFF-87A4-46B0-8D7B-7FC71EA3E24F}"/>
              </a:ext>
            </a:extLst>
          </p:cNvPr>
          <p:cNvPicPr/>
          <p:nvPr/>
        </p:nvPicPr>
        <p:blipFill rotWithShape="1">
          <a:blip r:embed="rId2">
            <a:extLst>
              <a:ext uri="{28A0092B-C50C-407E-A947-70E740481C1C}">
                <a14:useLocalDpi xmlns:a14="http://schemas.microsoft.com/office/drawing/2010/main" val="0"/>
              </a:ext>
            </a:extLst>
          </a:blip>
          <a:srcRect l="24928" t="26306" r="26545" b="8965"/>
          <a:stretch/>
        </p:blipFill>
        <p:spPr bwMode="auto">
          <a:xfrm>
            <a:off x="1669651" y="3869635"/>
            <a:ext cx="4744592" cy="298836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55FA87A-C1CC-47E3-B5C2-73B33F1718D6}"/>
              </a:ext>
            </a:extLst>
          </p:cNvPr>
          <p:cNvPicPr/>
          <p:nvPr/>
        </p:nvPicPr>
        <p:blipFill rotWithShape="1">
          <a:blip r:embed="rId3">
            <a:extLst>
              <a:ext uri="{28A0092B-C50C-407E-A947-70E740481C1C}">
                <a14:useLocalDpi xmlns:a14="http://schemas.microsoft.com/office/drawing/2010/main" val="0"/>
              </a:ext>
            </a:extLst>
          </a:blip>
          <a:srcRect l="25094" t="28079" r="31698" b="8965"/>
          <a:stretch/>
        </p:blipFill>
        <p:spPr bwMode="auto">
          <a:xfrm>
            <a:off x="6599583" y="3869635"/>
            <a:ext cx="4744592" cy="2988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747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3A70-CDF2-425D-AA96-6EB351992EE3}"/>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72D942D9-AD21-48EF-A6A1-79B540B2ACE9}"/>
              </a:ext>
            </a:extLst>
          </p:cNvPr>
          <p:cNvSpPr>
            <a:spLocks noGrp="1"/>
          </p:cNvSpPr>
          <p:nvPr>
            <p:ph idx="1"/>
          </p:nvPr>
        </p:nvSpPr>
        <p:spPr>
          <a:xfrm>
            <a:off x="1484310" y="2667000"/>
            <a:ext cx="10018713" cy="1176130"/>
          </a:xfrm>
        </p:spPr>
        <p:txBody>
          <a:bodyPr>
            <a:normAutofit fontScale="92500" lnSpcReduction="20000"/>
          </a:bodyPr>
          <a:lstStyle/>
          <a:p>
            <a:pPr marL="0" indent="0">
              <a:buNone/>
            </a:pPr>
            <a:r>
              <a:rPr lang="en-GB" dirty="0">
                <a:latin typeface="Bahnschrift Light Condensed" panose="020B0502040204020203" pitchFamily="34" charset="0"/>
              </a:rPr>
              <a:t>(2) Exploratory analysis: London Map</a:t>
            </a:r>
          </a:p>
          <a:p>
            <a:r>
              <a:rPr lang="en-GB" dirty="0">
                <a:latin typeface="Bahnschrift Light Condensed" panose="020B0502040204020203" pitchFamily="34" charset="0"/>
              </a:rPr>
              <a:t>Using the coordinates of each of the London boroughs, I was able to visualise each of the boroughs on a map to be able to get more familiar with London’s geography.</a:t>
            </a:r>
          </a:p>
          <a:p>
            <a:pPr marL="0" indent="0">
              <a:buNone/>
            </a:pPr>
            <a:endParaRPr lang="en-GB" dirty="0">
              <a:latin typeface="Bahnschrift Light Condensed" panose="020B0502040204020203" pitchFamily="34" charset="0"/>
            </a:endParaRPr>
          </a:p>
        </p:txBody>
      </p:sp>
      <p:pic>
        <p:nvPicPr>
          <p:cNvPr id="4" name="Picture 3">
            <a:extLst>
              <a:ext uri="{FF2B5EF4-FFF2-40B4-BE49-F238E27FC236}">
                <a16:creationId xmlns:a16="http://schemas.microsoft.com/office/drawing/2014/main" id="{E87F4E67-967B-4D57-8EEB-4A93A26851E2}"/>
              </a:ext>
            </a:extLst>
          </p:cNvPr>
          <p:cNvPicPr/>
          <p:nvPr/>
        </p:nvPicPr>
        <p:blipFill rotWithShape="1">
          <a:blip r:embed="rId2">
            <a:extLst>
              <a:ext uri="{28A0092B-C50C-407E-A947-70E740481C1C}">
                <a14:useLocalDpi xmlns:a14="http://schemas.microsoft.com/office/drawing/2010/main" val="0"/>
              </a:ext>
            </a:extLst>
          </a:blip>
          <a:srcRect l="42211" t="32808" r="16574" b="14877"/>
          <a:stretch/>
        </p:blipFill>
        <p:spPr bwMode="auto">
          <a:xfrm>
            <a:off x="3768898" y="3534438"/>
            <a:ext cx="4654204" cy="33235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91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1CD5-CD28-459C-BC2F-BFD28AB8648A}"/>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A4F09708-D9B2-437C-833B-A68B5CA005E9}"/>
              </a:ext>
            </a:extLst>
          </p:cNvPr>
          <p:cNvSpPr>
            <a:spLocks noGrp="1"/>
          </p:cNvSpPr>
          <p:nvPr>
            <p:ph idx="1"/>
          </p:nvPr>
        </p:nvSpPr>
        <p:spPr>
          <a:xfrm>
            <a:off x="1484310" y="2666999"/>
            <a:ext cx="10018713" cy="1017105"/>
          </a:xfrm>
        </p:spPr>
        <p:txBody>
          <a:bodyPr>
            <a:normAutofit fontScale="77500" lnSpcReduction="20000"/>
          </a:bodyPr>
          <a:lstStyle/>
          <a:p>
            <a:pPr marL="0" indent="0">
              <a:buNone/>
            </a:pPr>
            <a:r>
              <a:rPr lang="en-GB" dirty="0">
                <a:latin typeface="Bahnschrift Light Condensed" panose="020B0502040204020203" pitchFamily="34" charset="0"/>
              </a:rPr>
              <a:t>(3) Cluster analysis</a:t>
            </a:r>
          </a:p>
          <a:p>
            <a:r>
              <a:rPr lang="en-GB" dirty="0">
                <a:latin typeface="Bahnschrift Light Condensed" panose="020B0502040204020203" pitchFamily="34" charset="0"/>
              </a:rPr>
              <a:t>With the 50 most popular venues acquired from Foursquare, I used </a:t>
            </a:r>
            <a:r>
              <a:rPr lang="en-GB" dirty="0" err="1">
                <a:latin typeface="Bahnschrift Light Condensed" panose="020B0502040204020203" pitchFamily="34" charset="0"/>
              </a:rPr>
              <a:t>onehot</a:t>
            </a:r>
            <a:r>
              <a:rPr lang="en-GB" dirty="0">
                <a:latin typeface="Bahnschrift Light Condensed" panose="020B0502040204020203" pitchFamily="34" charset="0"/>
              </a:rPr>
              <a:t> encoding to find out the most popular venue categories. Venues from the same boroughs were grouped by borough names and the popular categories by frequency.</a:t>
            </a:r>
          </a:p>
        </p:txBody>
      </p:sp>
      <p:pic>
        <p:nvPicPr>
          <p:cNvPr id="4" name="Picture 3">
            <a:extLst>
              <a:ext uri="{FF2B5EF4-FFF2-40B4-BE49-F238E27FC236}">
                <a16:creationId xmlns:a16="http://schemas.microsoft.com/office/drawing/2014/main" id="{264638A5-2CA4-4496-8864-700106F0242C}"/>
              </a:ext>
            </a:extLst>
          </p:cNvPr>
          <p:cNvPicPr>
            <a:picLocks noChangeAspect="1"/>
          </p:cNvPicPr>
          <p:nvPr/>
        </p:nvPicPr>
        <p:blipFill rotWithShape="1">
          <a:blip r:embed="rId2"/>
          <a:srcRect l="29782" t="32263" r="49131" b="35548"/>
          <a:stretch/>
        </p:blipFill>
        <p:spPr>
          <a:xfrm>
            <a:off x="1259517" y="3912704"/>
            <a:ext cx="3431752" cy="2945296"/>
          </a:xfrm>
          <a:prstGeom prst="rect">
            <a:avLst/>
          </a:prstGeom>
        </p:spPr>
      </p:pic>
      <p:pic>
        <p:nvPicPr>
          <p:cNvPr id="5" name="Picture 4">
            <a:extLst>
              <a:ext uri="{FF2B5EF4-FFF2-40B4-BE49-F238E27FC236}">
                <a16:creationId xmlns:a16="http://schemas.microsoft.com/office/drawing/2014/main" id="{9BEA633F-9478-443C-AA88-10FE4BA3DC91}"/>
              </a:ext>
            </a:extLst>
          </p:cNvPr>
          <p:cNvPicPr/>
          <p:nvPr/>
        </p:nvPicPr>
        <p:blipFill rotWithShape="1">
          <a:blip r:embed="rId3">
            <a:extLst>
              <a:ext uri="{28A0092B-C50C-407E-A947-70E740481C1C}">
                <a14:useLocalDpi xmlns:a14="http://schemas.microsoft.com/office/drawing/2010/main" val="0"/>
              </a:ext>
            </a:extLst>
          </a:blip>
          <a:srcRect l="30911" t="45221" r="3612" b="14286"/>
          <a:stretch/>
        </p:blipFill>
        <p:spPr bwMode="auto">
          <a:xfrm>
            <a:off x="5420140" y="4012509"/>
            <a:ext cx="6771860" cy="2845491"/>
          </a:xfrm>
          <a:prstGeom prst="rect">
            <a:avLst/>
          </a:prstGeom>
          <a:ln>
            <a:noFill/>
          </a:ln>
          <a:extLst>
            <a:ext uri="{53640926-AAD7-44D8-BBD7-CCE9431645EC}">
              <a14:shadowObscured xmlns:a14="http://schemas.microsoft.com/office/drawing/2010/main"/>
            </a:ext>
          </a:extLst>
        </p:spPr>
      </p:pic>
      <p:cxnSp>
        <p:nvCxnSpPr>
          <p:cNvPr id="13" name="Straight Arrow Connector 12">
            <a:extLst>
              <a:ext uri="{FF2B5EF4-FFF2-40B4-BE49-F238E27FC236}">
                <a16:creationId xmlns:a16="http://schemas.microsoft.com/office/drawing/2014/main" id="{29E95F08-53E1-49F3-8BF1-28FD037A932A}"/>
              </a:ext>
            </a:extLst>
          </p:cNvPr>
          <p:cNvCxnSpPr>
            <a:cxnSpLocks/>
            <a:stCxn id="4" idx="3"/>
          </p:cNvCxnSpPr>
          <p:nvPr/>
        </p:nvCxnSpPr>
        <p:spPr>
          <a:xfrm>
            <a:off x="4691269" y="5385352"/>
            <a:ext cx="728871"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051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1106-73F6-4ED4-89FF-17098F25BA28}"/>
              </a:ext>
            </a:extLst>
          </p:cNvPr>
          <p:cNvSpPr>
            <a:spLocks noGrp="1"/>
          </p:cNvSpPr>
          <p:nvPr>
            <p:ph type="title"/>
          </p:nvPr>
        </p:nvSpPr>
        <p:spPr/>
        <p:txBody>
          <a:bodyPr/>
          <a:lstStyle/>
          <a:p>
            <a:r>
              <a:rPr lang="en-GB" dirty="0">
                <a:latin typeface="Bahnschrift Light Condensed" panose="020B0502040204020203" pitchFamily="34" charset="0"/>
              </a:rPr>
              <a:t>3. Methodology</a:t>
            </a:r>
          </a:p>
        </p:txBody>
      </p:sp>
      <p:sp>
        <p:nvSpPr>
          <p:cNvPr id="3" name="Content Placeholder 2">
            <a:extLst>
              <a:ext uri="{FF2B5EF4-FFF2-40B4-BE49-F238E27FC236}">
                <a16:creationId xmlns:a16="http://schemas.microsoft.com/office/drawing/2014/main" id="{84C3C74F-72C7-4EA6-AEAF-ED884DC27A05}"/>
              </a:ext>
            </a:extLst>
          </p:cNvPr>
          <p:cNvSpPr>
            <a:spLocks noGrp="1"/>
          </p:cNvSpPr>
          <p:nvPr>
            <p:ph idx="1"/>
          </p:nvPr>
        </p:nvSpPr>
        <p:spPr>
          <a:xfrm>
            <a:off x="1484310" y="2666999"/>
            <a:ext cx="10018713" cy="1070113"/>
          </a:xfrm>
        </p:spPr>
        <p:txBody>
          <a:bodyPr>
            <a:normAutofit fontScale="85000" lnSpcReduction="20000"/>
          </a:bodyPr>
          <a:lstStyle/>
          <a:p>
            <a:pPr marL="0" indent="0">
              <a:buNone/>
            </a:pPr>
            <a:r>
              <a:rPr lang="en-GB" dirty="0">
                <a:latin typeface="Bahnschrift Light Condensed" panose="020B0502040204020203" pitchFamily="34" charset="0"/>
              </a:rPr>
              <a:t>(4) Cluster analysis:  K-means clustering</a:t>
            </a:r>
          </a:p>
          <a:p>
            <a:r>
              <a:rPr lang="en-GB" dirty="0">
                <a:latin typeface="Bahnschrift Light Condensed" panose="020B0502040204020203" pitchFamily="34" charset="0"/>
              </a:rPr>
              <a:t>Based on common venue categories, the boroughs were grouped into 5 different clusters, which are represented on the map by different coloured dots.</a:t>
            </a:r>
          </a:p>
          <a:p>
            <a:pPr marL="0" indent="0">
              <a:buNone/>
            </a:pPr>
            <a:endParaRPr lang="en-GB" dirty="0"/>
          </a:p>
        </p:txBody>
      </p:sp>
      <p:pic>
        <p:nvPicPr>
          <p:cNvPr id="4" name="Picture 3">
            <a:extLst>
              <a:ext uri="{FF2B5EF4-FFF2-40B4-BE49-F238E27FC236}">
                <a16:creationId xmlns:a16="http://schemas.microsoft.com/office/drawing/2014/main" id="{26B64E68-1FA4-4FDC-96FE-A3F353C9BEF5}"/>
              </a:ext>
            </a:extLst>
          </p:cNvPr>
          <p:cNvPicPr/>
          <p:nvPr/>
        </p:nvPicPr>
        <p:blipFill rotWithShape="1">
          <a:blip r:embed="rId2">
            <a:extLst>
              <a:ext uri="{28A0092B-C50C-407E-A947-70E740481C1C}">
                <a14:useLocalDpi xmlns:a14="http://schemas.microsoft.com/office/drawing/2010/main" val="0"/>
              </a:ext>
            </a:extLst>
          </a:blip>
          <a:srcRect l="30911" t="45221" r="38149" b="14286"/>
          <a:stretch/>
        </p:blipFill>
        <p:spPr bwMode="auto">
          <a:xfrm>
            <a:off x="892396" y="3965712"/>
            <a:ext cx="4024161" cy="289228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11E938F-651E-4EEB-8B32-D1EA72CD8215}"/>
              </a:ext>
            </a:extLst>
          </p:cNvPr>
          <p:cNvPicPr/>
          <p:nvPr/>
        </p:nvPicPr>
        <p:blipFill rotWithShape="1">
          <a:blip r:embed="rId3">
            <a:extLst>
              <a:ext uri="{28A0092B-C50C-407E-A947-70E740481C1C}">
                <a14:useLocalDpi xmlns:a14="http://schemas.microsoft.com/office/drawing/2010/main" val="0"/>
              </a:ext>
            </a:extLst>
          </a:blip>
          <a:srcRect l="40383" t="33399" r="16242" b="15764"/>
          <a:stretch/>
        </p:blipFill>
        <p:spPr bwMode="auto">
          <a:xfrm>
            <a:off x="6069497" y="3429000"/>
            <a:ext cx="5181600" cy="3414395"/>
          </a:xfrm>
          <a:prstGeom prst="rect">
            <a:avLst/>
          </a:prstGeom>
          <a:ln>
            <a:noFill/>
          </a:ln>
          <a:extLst>
            <a:ext uri="{53640926-AAD7-44D8-BBD7-CCE9431645EC}">
              <a14:shadowObscured xmlns:a14="http://schemas.microsoft.com/office/drawing/2010/main"/>
            </a:ext>
          </a:extLst>
        </p:spPr>
      </p:pic>
      <p:cxnSp>
        <p:nvCxnSpPr>
          <p:cNvPr id="7" name="Straight Arrow Connector 6">
            <a:extLst>
              <a:ext uri="{FF2B5EF4-FFF2-40B4-BE49-F238E27FC236}">
                <a16:creationId xmlns:a16="http://schemas.microsoft.com/office/drawing/2014/main" id="{D9A1CC9A-5CC8-4190-A2DE-3F98ACD23C22}"/>
              </a:ext>
            </a:extLst>
          </p:cNvPr>
          <p:cNvCxnSpPr>
            <a:stCxn id="4" idx="3"/>
          </p:cNvCxnSpPr>
          <p:nvPr/>
        </p:nvCxnSpPr>
        <p:spPr>
          <a:xfrm>
            <a:off x="4916557" y="5411856"/>
            <a:ext cx="1152940"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255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65</TotalTime>
  <Words>1238</Words>
  <Application>Microsoft Office PowerPoint</Application>
  <PresentationFormat>Widescreen</PresentationFormat>
  <Paragraphs>68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 Light Condensed</vt:lpstr>
      <vt:lpstr>Corbel</vt:lpstr>
      <vt:lpstr>Symbol</vt:lpstr>
      <vt:lpstr>Parallax</vt:lpstr>
      <vt:lpstr>The Battle of Neighbourhoods</vt:lpstr>
      <vt:lpstr>1. Problem</vt:lpstr>
      <vt:lpstr>2. Data</vt:lpstr>
      <vt:lpstr>2. Data</vt:lpstr>
      <vt:lpstr>2. Data</vt:lpstr>
      <vt:lpstr>3. Methodology</vt:lpstr>
      <vt:lpstr>3. Methodology</vt:lpstr>
      <vt:lpstr>3. Methodology</vt:lpstr>
      <vt:lpstr>3. Methodology</vt:lpstr>
      <vt:lpstr>3. Methodology</vt:lpstr>
      <vt:lpstr>3. Methodology</vt:lpstr>
      <vt:lpstr>3. Methodology</vt:lpstr>
      <vt:lpstr>4. Results</vt:lpstr>
      <vt:lpstr>5.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Harsh Shah</dc:creator>
  <cp:lastModifiedBy>Harsh Shah</cp:lastModifiedBy>
  <cp:revision>8</cp:revision>
  <dcterms:created xsi:type="dcterms:W3CDTF">2020-08-02T15:47:26Z</dcterms:created>
  <dcterms:modified xsi:type="dcterms:W3CDTF">2020-08-02T16:53:03Z</dcterms:modified>
</cp:coreProperties>
</file>